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7" r:id="rId3"/>
    <p:sldId id="258" r:id="rId5"/>
    <p:sldId id="259" r:id="rId6"/>
    <p:sldId id="260" r:id="rId7"/>
    <p:sldId id="261" r:id="rId8"/>
    <p:sldId id="263" r:id="rId9"/>
    <p:sldId id="262" r:id="rId10"/>
    <p:sldId id="270" r:id="rId11"/>
    <p:sldId id="267" r:id="rId12"/>
    <p:sldId id="269" r:id="rId13"/>
    <p:sldId id="268" r:id="rId14"/>
    <p:sldId id="275" r:id="rId15"/>
    <p:sldId id="272" r:id="rId16"/>
    <p:sldId id="271" r:id="rId17"/>
    <p:sldId id="276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67" d="100"/>
          <a:sy n="67" d="100"/>
        </p:scale>
        <p:origin x="29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60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7382"/>
            <a:ext cx="9144000" cy="218700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cs typeface="+mj-lt"/>
              </a:rPr>
              <a:t>Heavy quarkonium production in heavy-ion collisions in LHCb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cs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02748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+mn-lt"/>
              </a:rPr>
              <a:t>Speaker</a:t>
            </a:r>
            <a:r>
              <a:rPr lang="en-US" altLang="zh-CN" sz="2000" dirty="0">
                <a:latin typeface="+mn-lt"/>
              </a:rPr>
              <a:t>: Youen Kang</a:t>
            </a:r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 (on behalf of the LHCb collaboration)</a:t>
            </a:r>
            <a:endParaRPr lang="en-US" altLang="zh-CN" sz="2000" dirty="0">
              <a:latin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80870" cy="1116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Signal extraction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008"/>
            <a:ext cx="5668645" cy="4351655"/>
          </a:xfrm>
        </p:spPr>
        <p:txBody>
          <a:bodyPr/>
          <a:lstStyle/>
          <a:p>
            <a:r>
              <a:rPr lang="en-US" altLang="zh-CN" dirty="0"/>
              <a:t>Two-dimensional fit is performed to invariant mass and pseudo-decay time spectrum to extract prompt components, where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590" y="1397635"/>
            <a:ext cx="4537931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5" y="3917950"/>
            <a:ext cx="4666312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" y="3966845"/>
            <a:ext cx="5368925" cy="2341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484119" y="3429000"/>
                <a:ext cx="1995805" cy="66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𝑃𝑉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19" y="3429000"/>
                <a:ext cx="1995805" cy="668020"/>
              </a:xfrm>
              <a:prstGeom prst="rect">
                <a:avLst/>
              </a:prstGeom>
              <a:blipFill rotWithShape="1">
                <a:blip r:embed="rId4"/>
                <a:stretch>
                  <a:fillRect l="-32" r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/>
                  <a:t>Result: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3872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)/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3690"/>
            <a:ext cx="10909935" cy="4314825"/>
          </a:xfrm>
        </p:spPr>
        <p:txBody>
          <a:bodyPr/>
          <a:lstStyle/>
          <a:p>
            <a:r>
              <a:rPr lang="en-US" altLang="zh-CN" dirty="0"/>
              <a:t>Prompt ratio decreases with charged particle multiplicity, agreeing with co-mover hypothesis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65" y="2512695"/>
            <a:ext cx="6021705" cy="3648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94965" y="5829935"/>
            <a:ext cx="2875280" cy="330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PhysRevLett.126.092001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/>
                  <a:t>Result: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𝜓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5448300" cy="4351655"/>
              </a:xfrm>
            </p:spPr>
            <p:txBody>
              <a:bodyPr>
                <a:normAutofit fontScale="87500" lnSpcReduction="20000"/>
              </a:bodyPr>
              <a:lstStyle/>
              <a:p>
                <a:pPr fontAlgn="auto">
                  <a:lnSpc>
                    <a:spcPct val="13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𝑝𝑃𝑏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/>
                  <a:t>: double ratio of quarkonium production in 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 i="1">
                    <a:sym typeface="+mn-ea"/>
                  </a:rPr>
                  <a:t>p</a:t>
                </a:r>
                <a:r>
                  <a:rPr lang="en-US" altLang="zh-CN">
                    <a:sym typeface="+mn-ea"/>
                  </a:rPr>
                  <a:t>Pb and </a:t>
                </a:r>
                <a:r>
                  <a:rPr lang="en-US" altLang="zh-CN" i="1">
                    <a:sym typeface="+mn-ea"/>
                  </a:rPr>
                  <a:t>pp</a:t>
                </a:r>
                <a:r>
                  <a:rPr lang="en-US" altLang="zh-CN">
                    <a:sym typeface="+mn-ea"/>
                  </a:rPr>
                  <a:t> collisions </a:t>
                </a:r>
                <a:endParaRPr lang="en-US" altLang="zh-CN">
                  <a:sym typeface="+mn-ea"/>
                </a:endParaRPr>
              </a:p>
              <a:p>
                <a:pPr fontAlgn="auto">
                  <a:lnSpc>
                    <a:spcPct val="13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US" altLang="zh-CN"/>
              </a:p>
              <a:p>
                <a:pPr fontAlgn="auto">
                  <a:lnSpc>
                    <a:spcPct val="13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/>
                  <a:t>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𝛶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3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/>
                  <a:t> resonance </a:t>
                </a:r>
                <a:r>
                  <a:rPr lang="en-US" altLang="zh-CN"/>
                  <a:t>is 3 times larger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/>
                  <a:t> states favoring its dissociation by its interaction with comoving particles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54483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60" y="1825625"/>
            <a:ext cx="6016625" cy="3704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9300" y="5530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arXiv:2311.01562v1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Ongoing analyses </a:t>
            </a:r>
            <a:r>
              <a:rPr lang="en-US" altLang="zh-CN">
                <a:sym typeface="+mn-ea"/>
              </a:rPr>
              <a:t>(in circulation)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300"/>
                <a:ext cx="10871200" cy="4443730"/>
              </a:xfrm>
            </p:spPr>
            <p:txBody>
              <a:bodyPr/>
              <a:lstStyle/>
              <a:p>
                <a:r>
                  <a:rPr lang="en-US" altLang="zh-CN" sz="2400"/>
                  <a:t>Multiplicity-dependent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𝑆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4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𝛶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𝑛𝑆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𝛶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𝑆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2400"/>
                  <a:t> in </a:t>
                </a:r>
                <a:r>
                  <a:rPr lang="en-US" altLang="zh-CN" sz="2400" i="1"/>
                  <a:t>pp</a:t>
                </a:r>
                <a:r>
                  <a:rPr lang="en-US" altLang="zh-CN" sz="2400"/>
                  <a:t>, </a:t>
                </a:r>
                <a:r>
                  <a:rPr lang="en-US" altLang="zh-CN" sz="2400" i="1"/>
                  <a:t>p</a:t>
                </a:r>
                <a:r>
                  <a:rPr lang="en-US" altLang="zh-CN" sz="2400"/>
                  <a:t>Pb and PbPb collisions</a:t>
                </a:r>
                <a:endParaRPr lang="en-US" altLang="zh-CN" sz="24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300"/>
                <a:ext cx="10871200" cy="44437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" y="3107055"/>
            <a:ext cx="4165261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85" y="3107055"/>
            <a:ext cx="4541240" cy="28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12290" y="5986780"/>
                <a:ext cx="325818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/>
                  <a:t> in 13TeV </a:t>
                </a:r>
                <a:r>
                  <a:rPr lang="en-US" altLang="zh-CN" i="1"/>
                  <a:t>pp </a:t>
                </a:r>
                <a:r>
                  <a:rPr lang="en-US" altLang="zh-CN"/>
                  <a:t>collisions</a:t>
                </a:r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290" y="5986780"/>
                <a:ext cx="325818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145655" y="5986780"/>
                <a:ext cx="325818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𝛶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𝑛𝑆</m:t>
                    </m:r>
                    <m:r>
                      <a:rPr lang="en-US" altLang="zh-CN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i="1"/>
                  <a:t> </a:t>
                </a:r>
                <a:r>
                  <a:rPr lang="en-US" altLang="zh-CN"/>
                  <a:t>in 13TeV </a:t>
                </a:r>
                <a:r>
                  <a:rPr lang="en-US" altLang="zh-CN" i="1"/>
                  <a:t>pp </a:t>
                </a:r>
                <a:r>
                  <a:rPr lang="en-US" altLang="zh-CN"/>
                  <a:t>collisions</a:t>
                </a:r>
                <a:endParaRPr lang="en-US" altLang="zh-CN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655" y="5986780"/>
                <a:ext cx="3258185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111375" y="3429000"/>
                <a:ext cx="90805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𝝍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𝑺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</a:rPr>
                  <a:t> </a:t>
                </a:r>
                <a:endPara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75" y="3429000"/>
                <a:ext cx="90805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219497" y="3872865"/>
                <a:ext cx="90805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𝚼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𝑺</m:t>
                    </m:r>
                    <m:r>
                      <a:rPr lang="en-US" altLang="zh-CN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FillTx/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</a:rPr>
                  <a:t> </a:t>
                </a:r>
                <a:endPara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DejaVu Math TeX Gyre" panose="02000503000000000000" charset="0"/>
                  <a:ea typeface="宋体" pitchFamily="2" charset="-122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97" y="3872865"/>
                <a:ext cx="908050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20" r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Summary &amp; Outlook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5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Summary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/>
                  <a:t> Heavy </a:t>
                </a:r>
                <a:r>
                  <a:rPr lang="en-US" altLang="zh-CN" sz="2000" dirty="0" err="1"/>
                  <a:t>quarkonia</a:t>
                </a:r>
                <a:r>
                  <a:rPr lang="en-US" altLang="zh-CN" sz="2000" dirty="0"/>
                  <a:t> production is an excellent probe for studying nuclear matter effects</a:t>
                </a:r>
                <a:endParaRPr lang="en-US" altLang="zh-CN" sz="20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 dirty="0"/>
                  <a:t>More significant suppression for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55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55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2055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55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055" b="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3872</m:t>
                    </m:r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55" dirty="0"/>
                  <a:t> than </a:t>
                </a:r>
                <a14:m>
                  <m:oMath xmlns:m="http://schemas.openxmlformats.org/officeDocument/2006/math">
                    <m:r>
                      <a:rPr lang="en-US" altLang="zh-CN" sz="2055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𝜓</m:t>
                    </m:r>
                    <m:r>
                      <a:rPr lang="en-US" altLang="zh-CN" sz="2055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055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55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sz="2055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55" dirty="0"/>
                  <a:t> versus charged particle multiplicity and no significant dependence on multiplicity for non-prompt ratio</a:t>
                </a:r>
                <a:endParaRPr lang="en-US" altLang="zh-CN" sz="2055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 dirty="0"/>
                  <a:t>Comparison between double ratio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55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sz="2055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sz="2055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55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55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𝛶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3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𝑆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55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𝐽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a:rPr lang="en-US" altLang="zh-CN" sz="2055" i="1" dirty="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𝜓</m:t>
                    </m:r>
                  </m:oMath>
                </a14:m>
                <a:r>
                  <a:rPr lang="en-US" altLang="zh-CN" sz="2055" dirty="0"/>
                  <a:t> agree with the co-mover model prediction</a:t>
                </a:r>
                <a:endParaRPr lang="en-US" altLang="zh-CN" sz="2055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Outlook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 dirty="0"/>
                  <a:t>Measurements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55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S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)</m:t>
                        </m:r>
                      </m:sub>
                    </m:sSub>
                    <m:r>
                      <a:rPr lang="en-US" altLang="zh-CN" sz="2055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宋体" pitchFamily="2" charset="-122"/>
                        <a:cs typeface="DejaVu Math TeX Gyre" panose="02000503000000000000" charset="0"/>
                      </a:rPr>
                      <m:t>/</m:t>
                    </m:r>
                    <m:sSub>
                      <m:sSubPr>
                        <m:ctrlPr>
                          <a:rPr lang="en-US" altLang="zh-CN" sz="2055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𝐽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/</m:t>
                        </m:r>
                        <m:r>
                          <a:rPr lang="en-US" altLang="zh-CN" sz="2055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DejaVu Math TeX Gyre" panose="02000503000000000000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altLang="zh-CN" sz="2055" dirty="0"/>
                  <a:t> as a function of multiplicity in </a:t>
                </a:r>
                <a:r>
                  <a:rPr lang="en-US" altLang="zh-CN" sz="2055" i="1" dirty="0"/>
                  <a:t>p</a:t>
                </a:r>
                <a:r>
                  <a:rPr lang="en-US" altLang="zh-CN" sz="2055" dirty="0"/>
                  <a:t>Pb collisions in progress,  aimed to investigating cold nuclear matter effects and searching for signatures of transition between small systems and large systems.</a:t>
                </a:r>
                <a:endParaRPr lang="en-US" altLang="zh-CN" sz="2055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55" dirty="0"/>
                  <a:t>More opportunities from Run3 data.</a:t>
                </a:r>
                <a:endParaRPr lang="en-US" altLang="zh-CN" sz="2055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5100" y="2324009"/>
            <a:ext cx="661035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Thanks for your attention!</a:t>
            </a:r>
            <a:endParaRPr lang="zh-CN" altLang="en-US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47700" y="169291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Introduction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Ongoing analysis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Summary and outlook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endParaRPr lang="en-US" altLang="zh-CN" b="1"/>
          </a:p>
          <a:p>
            <a:pPr marL="0" indent="0" algn="ctr">
              <a:buNone/>
            </a:pPr>
            <a:r>
              <a:rPr lang="en-US" altLang="zh-CN" sz="4000" b="1"/>
              <a:t>Introduction</a:t>
            </a:r>
            <a:endParaRPr lang="en-US" altLang="zh-CN" sz="4000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Quark-gluon plasma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26540"/>
            <a:ext cx="7019925" cy="4351655"/>
          </a:xfrm>
        </p:spPr>
        <p:txBody>
          <a:bodyPr>
            <a:normAutofit/>
          </a:bodyPr>
          <a:lstStyle/>
          <a:p>
            <a:pPr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Quark-Gluon Plasma (QGP): </a:t>
            </a:r>
            <a:endParaRPr lang="en-US" altLang="zh-CN" sz="2000" b="1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A thermally equilibrated system where partons are deconfined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Achieve either by heating or compression of nuclei</a:t>
            </a:r>
            <a:endParaRPr lang="en-US" altLang="zh-CN" sz="180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800">
                <a:solidFill>
                  <a:schemeClr val="tx1"/>
                </a:solidFill>
                <a:sym typeface="+mn-ea"/>
              </a:rPr>
              <a:t>Exist in the early stage of universe and ultra-relativistic energy heavy ion collisions (Big&amp;Little Bang)</a:t>
            </a:r>
            <a:endParaRPr lang="en-US" altLang="zh-CN" sz="1800">
              <a:solidFill>
                <a:schemeClr val="tx1"/>
              </a:solidFill>
            </a:endParaRPr>
          </a:p>
          <a:p>
            <a:pPr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Color screening:</a:t>
            </a:r>
            <a:endParaRPr lang="en-US" altLang="zh-CN" sz="2000" b="1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zh-CN" sz="1710">
                <a:solidFill>
                  <a:schemeClr val="tx1"/>
                </a:solidFill>
                <a:sym typeface="+mn-ea"/>
              </a:rPr>
              <a:t>High density of free color charges leads to color screening and dissociation of heavy quarkonium.</a:t>
            </a:r>
            <a:endParaRPr lang="en-US" altLang="zh-CN" sz="171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4625" y="1526540"/>
            <a:ext cx="3851910" cy="3804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4625" y="5353685"/>
            <a:ext cx="3851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A schematic of QCD phase diagram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3476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7817"/>
          <a:stretch>
            <a:fillRect/>
          </a:stretch>
        </p:blipFill>
        <p:spPr>
          <a:xfrm>
            <a:off x="880745" y="4539615"/>
            <a:ext cx="6230620" cy="1338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solidFill>
                  <a:schemeClr val="tx1"/>
                </a:solidFill>
              </a:rPr>
              <a:t>Collision systems and nuclear matter effects</a:t>
            </a:r>
            <a:endParaRPr lang="en-US" altLang="zh-CN" sz="4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756410"/>
                <a:ext cx="5832475" cy="1954530"/>
              </a:xfrm>
            </p:spPr>
            <p:txBody>
              <a:bodyPr>
                <a:normAutofit fontScale="900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200" b="1">
                    <a:solidFill>
                      <a:schemeClr val="tx1"/>
                    </a:solidFill>
                  </a:rPr>
                  <a:t>  Signatures of QGP</a:t>
                </a:r>
                <a:endParaRPr lang="en-US" altLang="zh-CN" sz="2200" b="1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885" b="1">
                    <a:solidFill>
                      <a:schemeClr val="tx1"/>
                    </a:solidFill>
                  </a:rPr>
                  <a:t>Heavy quarkonia suppression</a:t>
                </a:r>
                <a:endParaRPr lang="en-US" altLang="zh-CN" sz="2055" b="1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55">
                    <a:solidFill>
                      <a:schemeClr val="tx1"/>
                    </a:solidFill>
                  </a:rPr>
                  <a:t>Strangeness enhancement</a:t>
                </a:r>
                <a:endParaRPr lang="en-US" altLang="zh-CN" sz="2055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55">
                    <a:solidFill>
                      <a:schemeClr val="tx1"/>
                    </a:solidFill>
                  </a:rPr>
                  <a:t>Suppression of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5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05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5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055">
                    <a:solidFill>
                      <a:schemeClr val="tx1"/>
                    </a:solidFill>
                  </a:rPr>
                  <a:t> particles (jet quenching)</a:t>
                </a:r>
                <a:endParaRPr lang="en-US" altLang="zh-CN" sz="2055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55">
                    <a:solidFill>
                      <a:schemeClr val="tx1"/>
                    </a:solidFill>
                  </a:rPr>
                  <a:t>Collective flow</a:t>
                </a:r>
                <a:endParaRPr lang="en-US" altLang="zh-CN" sz="176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756410"/>
                <a:ext cx="5832475" cy="19545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07195" y="5551170"/>
            <a:ext cx="2134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</a:rPr>
              <a:t>Small systems</a:t>
            </a:r>
            <a:endParaRPr lang="en-US" altLang="zh-CN" b="1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07195" y="4197350"/>
            <a:ext cx="1831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  <a:sym typeface="+mn-ea"/>
              </a:rPr>
              <a:t>Large systems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7700" y="3828415"/>
            <a:ext cx="8023225" cy="268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000" b="1" dirty="0">
                <a:sym typeface="+mn-ea"/>
              </a:rPr>
              <a:t>Collision systems</a:t>
            </a:r>
            <a:endParaRPr lang="en-US" altLang="zh-CN" sz="2000" b="1" dirty="0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A-A collisions:  Both 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Hot Nuclear Matter (HNM) effects</a:t>
            </a:r>
            <a:r>
              <a:rPr lang="en-US" altLang="zh-CN" dirty="0">
                <a:sym typeface="+mn-ea"/>
              </a:rPr>
              <a:t> (related to the QGP formation and evolution) and </a:t>
            </a:r>
            <a:r>
              <a:rPr lang="en-US" altLang="zh-CN" b="1" dirty="0">
                <a:solidFill>
                  <a:srgbClr val="0070C0"/>
                </a:solidFill>
                <a:sym typeface="+mn-ea"/>
              </a:rPr>
              <a:t>Cold Nuclear Matter (CNM) effects</a:t>
            </a:r>
            <a:r>
              <a:rPr lang="en-US" altLang="zh-CN" dirty="0">
                <a:sym typeface="+mn-ea"/>
              </a:rPr>
              <a:t> exist</a:t>
            </a:r>
            <a:endParaRPr lang="en-US" altLang="zh-CN" dirty="0">
              <a:solidFill>
                <a:schemeClr val="tx1"/>
              </a:solidFill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i="1" dirty="0">
                <a:sym typeface="+mn-ea"/>
              </a:rPr>
              <a:t>p</a:t>
            </a:r>
            <a:r>
              <a:rPr lang="en-US" altLang="zh-CN" dirty="0">
                <a:sym typeface="+mn-ea"/>
              </a:rPr>
              <a:t>-A collisions:  </a:t>
            </a:r>
            <a:r>
              <a:rPr lang="en-US" altLang="zh-CN" b="1" dirty="0">
                <a:solidFill>
                  <a:srgbClr val="0070C0"/>
                </a:solidFill>
                <a:sym typeface="+mn-ea"/>
              </a:rPr>
              <a:t>CNM effects</a:t>
            </a:r>
            <a:r>
              <a:rPr lang="en-US" altLang="zh-CN" dirty="0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dirty="0">
                <a:sym typeface="+mn-ea"/>
              </a:rPr>
              <a:t>dominate</a:t>
            </a:r>
            <a:endParaRPr lang="en-US" altLang="zh-CN" dirty="0"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i="1" dirty="0">
                <a:sym typeface="+mn-ea"/>
              </a:rPr>
              <a:t>pp </a:t>
            </a:r>
            <a:r>
              <a:rPr lang="en-US" altLang="zh-CN" dirty="0">
                <a:sym typeface="+mn-ea"/>
              </a:rPr>
              <a:t>collisions: </a:t>
            </a:r>
            <a:r>
              <a:rPr lang="en-US" altLang="zh-CN" b="1" dirty="0">
                <a:sym typeface="+mn-ea"/>
              </a:rPr>
              <a:t>No</a:t>
            </a:r>
            <a:r>
              <a:rPr lang="en-US" altLang="zh-CN" dirty="0">
                <a:sym typeface="+mn-ea"/>
              </a:rPr>
              <a:t> nuclear matter effect expected to exist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632575" y="5597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767445" y="4417060"/>
            <a:ext cx="424180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右大括号 14"/>
          <p:cNvSpPr/>
          <p:nvPr/>
        </p:nvSpPr>
        <p:spPr>
          <a:xfrm>
            <a:off x="8818245" y="5379085"/>
            <a:ext cx="307340" cy="805815"/>
          </a:xfrm>
          <a:prstGeom prst="rightBrace">
            <a:avLst>
              <a:gd name="adj1" fmla="val 8333"/>
              <a:gd name="adj2" fmla="val 50039"/>
            </a:avLst>
          </a:prstGeom>
          <a:ln w="28575" cap="flat" cmpd="sng">
            <a:solidFill>
              <a:schemeClr val="accent1">
                <a:shade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Nuclear modification factor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4118610"/>
            <a:ext cx="10514965" cy="2058670"/>
          </a:xfrm>
        </p:spPr>
        <p:txBody>
          <a:bodyPr/>
          <a:lstStyle/>
          <a:p>
            <a:r>
              <a:rPr lang="en-US" altLang="zh-CN" sz="3200" dirty="0"/>
              <a:t>Quantified with nuclear modification factor:</a:t>
            </a:r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7830" y="4820285"/>
            <a:ext cx="5665714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4928235"/>
            <a:ext cx="3521368" cy="97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1727200"/>
            <a:ext cx="3828415" cy="2247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9975" y="2348230"/>
            <a:ext cx="6602095" cy="72580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sz="3200" dirty="0">
                <a:latin typeface="Arial" panose="020B0604020202090204" pitchFamily="34" charset="0"/>
                <a:cs typeface="Arial" panose="020B0604020202090204" pitchFamily="34" charset="0"/>
              </a:rPr>
              <a:t>≠</a:t>
            </a:r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 superpositions of 2A </a:t>
            </a:r>
            <a:r>
              <a:rPr lang="en-US" altLang="zh-CN" sz="3200" i="1" dirty="0">
                <a:latin typeface="Arial" panose="020B0604020202090204" pitchFamily="34" charset="0"/>
                <a:cs typeface="Arial" panose="020B0604020202090204" pitchFamily="34" charset="0"/>
              </a:rPr>
              <a:t>pp</a:t>
            </a:r>
            <a:r>
              <a:rPr lang="en-US" altLang="zh-CN" sz="3200" dirty="0">
                <a:latin typeface="Arial" panose="020B0604020202090204" pitchFamily="34" charset="0"/>
                <a:cs typeface="Arial" panose="020B0604020202090204" pitchFamily="34" charset="0"/>
              </a:rPr>
              <a:t> collisions</a:t>
            </a:r>
            <a:endParaRPr lang="en-US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Heavy quarkonium production</a:t>
            </a:r>
            <a:endParaRPr lang="en-US" altLang="zh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584325"/>
                <a:ext cx="5073650" cy="4632325"/>
              </a:xfrm>
            </p:spPr>
            <p:txBody>
              <a:bodyPr>
                <a:noAutofit/>
              </a:bodyPr>
              <a:lstStyle/>
              <a:p>
                <a:pPr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US" altLang="zh-CN">
                    <a:solidFill>
                      <a:schemeClr val="tx1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? :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  <a:p>
                <a:pPr marL="457200" lvl="1" indent="0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1. Color screening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457200" lvl="1" indent="0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2. Sequential melting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457200" lvl="1" indent="0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3. Sensitive to initial state effect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marL="457200" lvl="1" indent="0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</a:rPr>
                  <a:t>4. Probe for final state effect</a:t>
                </a:r>
                <a:endParaRPr lang="en-US" altLang="zh-CN">
                  <a:solidFill>
                    <a:schemeClr val="tx1"/>
                  </a:solidFill>
                </a:endParaRPr>
              </a:p>
              <a:p>
                <a:pPr lvl="1" fontAlgn="auto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:endParaRPr lang="en-US" altLang="zh-CN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5073650" cy="46323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085" y="1985010"/>
            <a:ext cx="1899920" cy="24930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17817"/>
          <a:stretch>
            <a:fillRect/>
          </a:stretch>
        </p:blipFill>
        <p:spPr>
          <a:xfrm>
            <a:off x="553720" y="4878070"/>
            <a:ext cx="6230620" cy="13385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40" y="1985010"/>
            <a:ext cx="3689985" cy="24930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5180" y="4878070"/>
            <a:ext cx="41148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1. 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21350" y="1985010"/>
            <a:ext cx="41148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2. 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48625" y="1985010"/>
            <a:ext cx="41148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3. 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53630" y="5029200"/>
            <a:ext cx="4302125" cy="1509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/>
            <a:r>
              <a:rPr lang="en-US" altLang="zh-CN">
                <a:solidFill>
                  <a:srgbClr val="FF0000"/>
                </a:solidFill>
                <a:sym typeface="+mn-ea"/>
              </a:rPr>
              <a:t>4. </a:t>
            </a:r>
            <a:r>
              <a:rPr lang="en-US" altLang="zh-CN">
                <a:sym typeface="+mn-ea"/>
              </a:rPr>
              <a:t>Co-mover effect:</a:t>
            </a:r>
            <a:endParaRPr lang="en-US" altLang="zh-CN">
              <a:sym typeface="+mn-ea"/>
            </a:endParaRPr>
          </a:p>
          <a:p>
            <a:pPr marL="0" lvl="1" indent="457200"/>
            <a:r>
              <a:rPr lang="en-US" altLang="zh-CN">
                <a:sym typeface="+mn-ea"/>
              </a:rPr>
              <a:t>‘</a:t>
            </a:r>
            <a:r>
              <a:rPr lang="en-US" altLang="zh-CN" i="1" u="sng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Quarkonia are suppressed by interaction with the co-moving medium, constituted by particles with similar rapidities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</a:t>
            </a:r>
            <a:r>
              <a:rPr lang="en-US" altLang="zh-CN">
                <a:sym typeface="+mn-ea"/>
              </a:rPr>
              <a:t>’ 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[JHEP 03 (2019) 063]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3600" dirty="0">
                    <a:sym typeface="+mn-ea"/>
                  </a:rPr>
                  <a:t>Result: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𝐽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/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𝜓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, 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𝜓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2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𝑆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3600" i="1" dirty="0"/>
                  <a:t> </a:t>
                </a:r>
                <a:r>
                  <a:rPr lang="en-US" altLang="zh-CN" sz="36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𝛶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𝑛𝑆</m:t>
                    </m:r>
                    <m:r>
                      <a:rPr lang="en-US" altLang="zh-CN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3600" dirty="0">
                    <a:sym typeface="+mn-ea"/>
                  </a:rPr>
                  <a:t> </a:t>
                </a:r>
                <a:endParaRPr lang="en-US" altLang="zh-CN" sz="3600" dirty="0">
                  <a:sym typeface="+mn-ea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860" y="1825625"/>
            <a:ext cx="4244975" cy="435165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Production ratio in </a:t>
            </a:r>
            <a:r>
              <a:rPr lang="en-US" altLang="zh-CN" sz="2400" i="1" dirty="0"/>
              <a:t>pp </a:t>
            </a:r>
            <a:r>
              <a:rPr lang="en-US" altLang="zh-CN" sz="2400" dirty="0"/>
              <a:t>collisions decreases with multiplicity in CMS, no significant suppression found in ALICE</a:t>
            </a:r>
            <a:endParaRPr lang="en-US" altLang="zh-CN" sz="2400" dirty="0"/>
          </a:p>
          <a:p>
            <a:r>
              <a:rPr lang="en-US" altLang="zh-CN" sz="2400" dirty="0"/>
              <a:t>Possibly attributed to co-mover effects due to the relationship different rapidity range and pseudo-rapidity range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1922780"/>
            <a:ext cx="3695065" cy="3529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67140" y="5328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CERN-EP-2022-210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80" y="2186305"/>
            <a:ext cx="3566795" cy="3030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1725" y="5307965"/>
            <a:ext cx="393128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CMS-PAS-HIN-21-007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536825" y="5835015"/>
                <a:ext cx="10093325" cy="92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>
                    <a:sym typeface="+mn-ea"/>
                  </a:rPr>
                  <a:t>Multiplicity measured in: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4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4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 </m:t>
                    </m:r>
                  </m:oMath>
                </a14:m>
                <a:r>
                  <a:rPr lang="en-US" altLang="zh-CN">
                    <a:sym typeface="+mn-ea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𝜂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9</m:t>
                    </m:r>
                  </m:oMath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/>
                <a:r>
                  <a:rPr lang="en-US" altLang="zh-CN">
                    <a:sym typeface="+mn-ea"/>
                  </a:rPr>
                  <a:t>Production measured in :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y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i="1">
                        <a:latin typeface="DejaVu Math TeX Gyre" panose="02000503000000000000" charset="0"/>
                        <a:ea typeface="宋体" pitchFamily="2" charset="-122"/>
                        <a:cs typeface="DejaVu Math TeX Gyre" panose="02000503000000000000" charset="0"/>
                      </a:rPr>
                      <m:t>2</m:t>
                    </m:r>
                  </m:oMath>
                </a14:m>
                <a:r>
                  <a:rPr lang="en-US" altLang="zh-CN" i="1">
                    <a:solidFill>
                      <a:srgbClr val="00B0F0"/>
                    </a:solidFill>
                    <a:latin typeface="DejaVu Math TeX Gyre" panose="02000503000000000000" charset="0"/>
                    <a:ea typeface="宋体" pitchFamily="2" charset="-122"/>
                    <a:cs typeface="DejaVu Math TeX Gyre" panose="02000503000000000000" charset="0"/>
                    <a:sym typeface="+mn-ea"/>
                  </a:rPr>
                  <a:t>   		</a:t>
                </a: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          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5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y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4</m:t>
                    </m:r>
                  </m:oMath>
                </a14:m>
                <a:endParaRPr lang="en-US" altLang="zh-CN">
                  <a:solidFill>
                    <a:srgbClr val="FF0000"/>
                  </a:solidFill>
                  <a:sym typeface="+mn-ea"/>
                </a:endParaRPr>
              </a:p>
              <a:p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825" y="5835015"/>
                <a:ext cx="10093325" cy="9245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6"/>
            <a:ext cx="10515600" cy="63436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LHCb detector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47700" y="1785620"/>
            <a:ext cx="10515600" cy="4391660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3590" y="1465580"/>
            <a:ext cx="5673988" cy="36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2669540"/>
            <a:ext cx="4344035" cy="151892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5863590" y="3203575"/>
            <a:ext cx="994410" cy="45085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0"/>
          </p:cNvCxnSpPr>
          <p:nvPr/>
        </p:nvCxnSpPr>
        <p:spPr>
          <a:xfrm>
            <a:off x="3780155" y="2652395"/>
            <a:ext cx="2580640" cy="551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52425" y="2523490"/>
            <a:ext cx="4519295" cy="177736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3" idx="4"/>
          </p:cNvCxnSpPr>
          <p:nvPr/>
        </p:nvCxnSpPr>
        <p:spPr>
          <a:xfrm flipV="1">
            <a:off x="3766820" y="3654425"/>
            <a:ext cx="2593975" cy="523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54250" y="2240915"/>
            <a:ext cx="2414905" cy="121158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254250" y="3452495"/>
            <a:ext cx="1964055" cy="884555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254250" y="2927985"/>
            <a:ext cx="2598420" cy="53721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795020" y="2506345"/>
            <a:ext cx="1459230" cy="95885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283845" y="2803525"/>
            <a:ext cx="1931035" cy="66167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423545" y="3501390"/>
            <a:ext cx="1791335" cy="583565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21055" y="5311775"/>
            <a:ext cx="426085" cy="0"/>
          </a:xfrm>
          <a:prstGeom prst="straightConnector1">
            <a:avLst/>
          </a:prstGeom>
          <a:ln>
            <a:solidFill>
              <a:srgbClr val="00B05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12800" y="5770245"/>
            <a:ext cx="426085" cy="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259840" y="4933950"/>
                <a:ext cx="4262755" cy="150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dirty="0"/>
                  <a:t>: PV tracks that are in forward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r>
                  <a:rPr lang="en-US" altLang="zh-CN" dirty="0"/>
                  <a:t>: </a:t>
                </a:r>
                <a:r>
                  <a:rPr lang="en-US" altLang="zh-CN" dirty="0">
                    <a:sym typeface="+mn-ea"/>
                  </a:rPr>
                  <a:t>PV tracks that are in backward</a:t>
                </a:r>
                <a:endParaRPr lang="en-US" altLang="zh-CN" dirty="0"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tracks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fwd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PV</m:t>
                        </m:r>
                      </m:sup>
                    </m:sSubSup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840" y="4933950"/>
                <a:ext cx="4262755" cy="1506855"/>
              </a:xfrm>
              <a:prstGeom prst="rect">
                <a:avLst/>
              </a:prstGeom>
              <a:blipFill rotWithShape="1">
                <a:blip r:embed="rId3"/>
                <a:stretch>
                  <a:fillRect b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804785" y="1465580"/>
            <a:ext cx="179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LHCb detector 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9413240" y="2090420"/>
            <a:ext cx="1459230" cy="271526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88780" y="16960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Excellent muon detector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90" y="5154295"/>
            <a:ext cx="3568065" cy="1555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543550" y="5772785"/>
                <a:ext cx="1995805" cy="66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𝑃𝑉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i="1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5772785"/>
                <a:ext cx="1995805" cy="6680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内容占位符 2"/>
          <p:cNvSpPr txBox="1"/>
          <p:nvPr/>
        </p:nvSpPr>
        <p:spPr>
          <a:xfrm>
            <a:off x="432752" y="838200"/>
            <a:ext cx="8839835" cy="814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A single arm forward detector designed for study heavy flavor</a:t>
            </a:r>
            <a:endParaRPr lang="en-US" altLang="zh-CN" sz="2400" dirty="0"/>
          </a:p>
          <a:p>
            <a:r>
              <a:rPr lang="en-US" altLang="zh-CN" sz="2400" dirty="0"/>
              <a:t>Play more important roles in heavy-ion physics 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3745</Words>
  <Application>WPS 文字</Application>
  <PresentationFormat>宽屏</PresentationFormat>
  <Paragraphs>178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Cambria Math</vt:lpstr>
      <vt:lpstr>Kingsoft Math</vt:lpstr>
      <vt:lpstr>DejaVu Math TeX Gyre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WPS</vt:lpstr>
      <vt:lpstr>Heavy quarkonium production in heavy-ion collisions in LHCb</vt:lpstr>
      <vt:lpstr>Outline</vt:lpstr>
      <vt:lpstr>PowerPoint 演示文稿</vt:lpstr>
      <vt:lpstr>Quark-gluon plasma</vt:lpstr>
      <vt:lpstr>Collision systems and nuclear matter effects</vt:lpstr>
      <vt:lpstr>Nuclear modification factor</vt:lpstr>
      <vt:lpstr>Heavy quarkonium production</vt:lpstr>
      <vt:lpstr>Result:  and  </vt:lpstr>
      <vt:lpstr>LHCb detector</vt:lpstr>
      <vt:lpstr>Signal extraction</vt:lpstr>
      <vt:lpstr>Result: </vt:lpstr>
      <vt:lpstr>Result: </vt:lpstr>
      <vt:lpstr>Ongoing analyses (in circulation)</vt:lpstr>
      <vt:lpstr>Summary &amp; Outlook</vt:lpstr>
      <vt:lpstr>Thanks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Key</cp:lastModifiedBy>
  <cp:revision>28</cp:revision>
  <dcterms:created xsi:type="dcterms:W3CDTF">2023-11-16T08:08:58Z</dcterms:created>
  <dcterms:modified xsi:type="dcterms:W3CDTF">2023-11-16T08:08:58Z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7F436A30A9638CF9976D5565EB6FB8D2_41</vt:lpwstr>
  </property>
</Properties>
</file>